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60" r:id="rId4"/>
    <p:sldId id="259" r:id="rId5"/>
    <p:sldId id="262" r:id="rId6"/>
    <p:sldId id="290" r:id="rId7"/>
    <p:sldId id="291" r:id="rId8"/>
    <p:sldId id="292" r:id="rId9"/>
    <p:sldId id="275" r:id="rId10"/>
    <p:sldId id="294" r:id="rId11"/>
    <p:sldId id="295" r:id="rId12"/>
    <p:sldId id="293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261" r:id="rId21"/>
    <p:sldId id="303" r:id="rId22"/>
    <p:sldId id="305" r:id="rId23"/>
    <p:sldId id="307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팀원 소개 및 목차" id="{B43152F8-4E1E-4932-A763-29BADCE40293}">
          <p14:sldIdLst>
            <p14:sldId id="257"/>
            <p14:sldId id="258"/>
            <p14:sldId id="260"/>
            <p14:sldId id="259"/>
            <p14:sldId id="262"/>
            <p14:sldId id="290"/>
            <p14:sldId id="291"/>
            <p14:sldId id="292"/>
            <p14:sldId id="275"/>
            <p14:sldId id="294"/>
            <p14:sldId id="295"/>
            <p14:sldId id="293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시연 &amp; 질문" id="{DB5403F0-8FEF-4BFA-8666-A0D66421F8B4}">
          <p14:sldIdLst>
            <p14:sldId id="302"/>
            <p14:sldId id="261"/>
            <p14:sldId id="303"/>
            <p14:sldId id="305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0038A8"/>
    <a:srgbClr val="000B22"/>
    <a:srgbClr val="22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5" autoAdjust="0"/>
    <p:restoredTop sz="77606" autoAdjust="0"/>
  </p:normalViewPr>
  <p:slideViewPr>
    <p:cSldViewPr snapToGrid="0">
      <p:cViewPr varScale="1">
        <p:scale>
          <a:sx n="124" d="100"/>
          <a:sy n="124" d="100"/>
        </p:scale>
        <p:origin x="17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8F329-A3FF-4B38-BE25-2B5EFD39874E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38840-D1EB-41AA-81D0-02AB30A533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5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샌드위치 팀 발표를 시작하겠습니다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발표자 </a:t>
            </a:r>
            <a:r>
              <a:rPr lang="ko-KR" altLang="en-US" baseline="0" dirty="0" err="1" smtClean="0"/>
              <a:t>김동룡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613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일반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와는 다르게 주무기 하나만 가지고 플레이를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총알도 넉넉히 주지 않고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곳곳에 적당량 배치해둡니다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팀원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들의 총알을 무한으로 하여 팀원을 최대한 활용 하도록 유도 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5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두번째</a:t>
            </a:r>
            <a:r>
              <a:rPr lang="ko-KR" altLang="en-US" baseline="0" dirty="0" smtClean="0"/>
              <a:t> 는 </a:t>
            </a:r>
            <a:r>
              <a:rPr lang="ko-KR" altLang="en-US" baseline="0" dirty="0" smtClean="0"/>
              <a:t>문제점은 시점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FPS 는 그 </a:t>
            </a:r>
            <a:r>
              <a:rPr lang="en-US" altLang="ko-KR" baseline="0" dirty="0" err="1" smtClean="0"/>
              <a:t>이름에서도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알수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있듯이</a:t>
            </a:r>
            <a:r>
              <a:rPr lang="en-US" altLang="ko-KR" baseline="0" dirty="0" smtClean="0"/>
              <a:t> 1인칭 </a:t>
            </a:r>
            <a:r>
              <a:rPr lang="en-US" altLang="ko-KR" baseline="0" dirty="0" err="1" smtClean="0"/>
              <a:t>시점을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가집니다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RTS 는 </a:t>
            </a:r>
            <a:r>
              <a:rPr lang="en-US" altLang="ko-KR" baseline="0" dirty="0" err="1" smtClean="0"/>
              <a:t>위에서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아래를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내려다</a:t>
            </a:r>
            <a:r>
              <a:rPr lang="en-US" altLang="ko-KR" baseline="0" dirty="0" smtClean="0"/>
              <a:t> 볼 수 </a:t>
            </a:r>
            <a:r>
              <a:rPr lang="en-US" altLang="ko-KR" baseline="0" dirty="0" err="1" smtClean="0"/>
              <a:t>잇는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탑뷰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또는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자유롭게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움직이며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볼수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있는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뷰를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제공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94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이 문제를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Tablet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해결하였습니다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인칭 시점인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FPS를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중심의 플레이 하는 중 플레이어는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태블릿을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꺼내서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팀원들의 체력과 위치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적들의 위치를 파악하여 전략을 세우고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태블릿을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팀원들에게 명령을 내릴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80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이 게임의 가장 큰 특징이라고 할 수 있는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테블릿에</a:t>
            </a:r>
            <a:r>
              <a:rPr lang="ko-KR" altLang="en-US" dirty="0" smtClean="0"/>
              <a:t> 대해 알아보겠습니다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게임 내에서 </a:t>
            </a:r>
            <a:r>
              <a:rPr lang="ko-KR" altLang="en-US" dirty="0" err="1" smtClean="0"/>
              <a:t>태블릿을</a:t>
            </a:r>
            <a:r>
              <a:rPr lang="ko-KR" altLang="en-US" dirty="0" smtClean="0"/>
              <a:t> 활용하는 포인트는 현재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곳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71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본격적으로 플레이 하기 전에 함께할 팀원을 선택 하는 화면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 앞서 말씀 드렸다 </a:t>
            </a:r>
            <a:r>
              <a:rPr lang="ko-KR" altLang="en-US" dirty="0" err="1" smtClean="0"/>
              <a:t>시피</a:t>
            </a:r>
            <a:r>
              <a:rPr lang="ko-KR" altLang="en-US" dirty="0" smtClean="0"/>
              <a:t> 부대원을 컨트롤 하는 화면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마지막으로 적의 위치를 파악하기 위해 정찰용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날리는 화면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지금 </a:t>
            </a:r>
            <a:r>
              <a:rPr lang="ko-KR" altLang="en-US" dirty="0" err="1" smtClean="0"/>
              <a:t>게임속에서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태블릿을</a:t>
            </a:r>
            <a:r>
              <a:rPr lang="ko-KR" altLang="en-US" dirty="0" smtClean="0"/>
              <a:t> 활용하는 게임은 많은데 뭐가 </a:t>
            </a:r>
            <a:r>
              <a:rPr lang="ko-KR" altLang="en-US" dirty="0" err="1" smtClean="0"/>
              <a:t>특징이라는거지</a:t>
            </a:r>
            <a:r>
              <a:rPr lang="ko-KR" altLang="en-US" dirty="0" smtClean="0"/>
              <a:t> 라고 생각 하실 수 있는데요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저희는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28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게임속의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테블릿을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현실속으로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꺼내왔습니다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저희게임만의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큰 특징이라고도 할 수 있겠습니다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태블릿은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사람들이 가지고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기기로 범위를 넓히면 정말 많은 사람들이 가지고 있지요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기기는 많은 센서와 높은 성능을 지녔습니다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조이스틱으로 활용 할 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활용이 가능합니다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접근성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훌륭하지요 이곳에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스마트폰이나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테블릿이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없는 사람이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몇명이나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계실까요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86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태블릿은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Android OS 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제작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TCP </a:t>
            </a:r>
            <a:r>
              <a:rPr lang="ko-KR" altLang="en-US" dirty="0" smtClean="0"/>
              <a:t>소켓 통신을 하고 있으며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시연할때</a:t>
            </a:r>
            <a:r>
              <a:rPr lang="ko-KR" altLang="en-US" dirty="0" smtClean="0"/>
              <a:t> 원활한 통신을 위해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Adb</a:t>
            </a:r>
            <a:r>
              <a:rPr lang="ko-KR" altLang="en-US" dirty="0" smtClean="0"/>
              <a:t>를 통한 케이블 통신이 가능하게 제작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9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소개 드릴 저희 게임의 특징으로는 지역 상권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PPL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플레이어의 접속 지역을 판단해 해당 지역의 광고를 보여주자는 발상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57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플레이어의 위치를 파악하여 주변 상권의 광고를 보여주는 시스템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86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게임을 플레이 해보겠습니다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로딩 중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</a:t>
            </a:r>
            <a:endParaRPr lang="ko-KR" altLang="en-US" b="0" dirty="0" smtClean="0">
              <a:effectLst/>
            </a:endParaRPr>
          </a:p>
          <a:p>
            <a:pPr rtl="0" fontAlgn="base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게임의 그래픽 리소스의 출처가 궁금하신 분들이 있을 수 있는데요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rtl="0" fontAlgn="base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언리얼은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무료 리소스가 매우 적습니다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그나마 있는 무료 리소스를 전부 다운 받고</a:t>
            </a: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학습용 프로젝트에서 활용되는 리소스를 전부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긁어모아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게임에 사용 할 수 있는 리소스인지 아닌지 구분하고</a:t>
            </a: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 가능한 리소스를 가지고 와서 </a:t>
            </a:r>
          </a:p>
          <a:p>
            <a:pPr rtl="0"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Blander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그래픽 툴을 활용하여 저희 게임에 맞게 다시 제작하였습니다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이외의 모자란 리소스는 그린 것도 있고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무료 사이트에서 다운 받은 것도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19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샌드위치를 좋아하는 저희는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저와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김은호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김성균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민성윤 으로 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학기 실무 수업 전부터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927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[QA]</a:t>
            </a: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아직 말씀 드리지 못한 부분이 많습니다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궁금하신 부분을 질문 하시면 해당 부분에 최선을 다해 답하겠습니다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 끝날 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게임을 해보시고 싶으신 분은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학기 말 쯤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OPG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소모임 에서 하는 작품 전시회에서 플레이 해 보실 수 있도록 할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발표를 마치겠습니다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56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rtl="0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80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372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dirty="0" smtClean="0"/>
              <a:t>PPL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시스템에 대해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2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게임을 만들기 위해 모인 팀입니다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en-US" altLang="ko-KR" dirty="0" err="1" smtClean="0"/>
              <a:t>클릭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게임을 만들기 위해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스터디도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아이디어 회의도 하고 오랜 시간에 걸쳐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53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싱크홀을</a:t>
            </a:r>
            <a:r>
              <a:rPr lang="ko-KR" altLang="en-US" baseline="0" dirty="0" smtClean="0"/>
              <a:t> 만들기로 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0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이 게임의 </a:t>
            </a:r>
            <a:r>
              <a:rPr lang="ko-KR" altLang="en-US" dirty="0" err="1" smtClean="0"/>
              <a:t>컨셉을</a:t>
            </a:r>
            <a:r>
              <a:rPr lang="ko-KR" altLang="en-US" dirty="0" smtClean="0"/>
              <a:t> 간단하게 말씀</a:t>
            </a:r>
            <a:r>
              <a:rPr lang="ko-KR" altLang="en-US" baseline="0" dirty="0" smtClean="0"/>
              <a:t>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2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싱크홀이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하여 원인을 조사하던 중에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외계 종족인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인피족이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싱크홀을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타고 침략 해 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플레이어는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특수부대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SEP(셉) 에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소속된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팀장으로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부대원과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미션을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9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 게임은 </a:t>
            </a:r>
            <a:r>
              <a:rPr lang="en-US" altLang="ko-KR" baseline="0" dirty="0" err="1" smtClean="0"/>
              <a:t>FPS와</a:t>
            </a:r>
            <a:r>
              <a:rPr lang="en-US" altLang="ko-KR" baseline="0" dirty="0" smtClean="0"/>
              <a:t> RTS </a:t>
            </a:r>
            <a:r>
              <a:rPr lang="en-US" altLang="ko-KR" baseline="0" dirty="0" err="1" smtClean="0"/>
              <a:t>장르를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융합한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게임입니다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장르를 융합하기 위해 크게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문제점이 있었습니다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0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첫번째</a:t>
            </a:r>
            <a:r>
              <a:rPr lang="ko-KR" altLang="en-US" baseline="0" dirty="0" smtClean="0"/>
              <a:t> 는 바로 </a:t>
            </a:r>
            <a:r>
              <a:rPr lang="ko-KR" altLang="en-US" baseline="0" dirty="0" err="1" smtClean="0"/>
              <a:t>벨런스</a:t>
            </a:r>
            <a:r>
              <a:rPr lang="ko-KR" altLang="en-US" baseline="0" dirty="0" smtClean="0"/>
              <a:t> 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게임 난이도를 얘기하는 레벨디자인 쪽의 이야기 아니고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FPS 와 </a:t>
            </a:r>
            <a:r>
              <a:rPr lang="en-US" altLang="ko-KR" baseline="0" dirty="0" err="1" smtClean="0"/>
              <a:t>RTS를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융합하는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과정에서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오는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장르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끼리의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벨런스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조정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문제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13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먼저</a:t>
            </a:r>
            <a:r>
              <a:rPr lang="en-US" altLang="ko-KR" dirty="0" smtClean="0"/>
              <a:t> FPS</a:t>
            </a:r>
            <a:r>
              <a:rPr lang="en-US" altLang="ko-KR" baseline="0" dirty="0" smtClean="0"/>
              <a:t> 는 </a:t>
            </a:r>
            <a:r>
              <a:rPr lang="en-US" altLang="ko-KR" baseline="0" dirty="0" err="1" smtClean="0"/>
              <a:t>플레이어의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컨트롤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실력에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크게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의존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반면 </a:t>
            </a:r>
            <a:r>
              <a:rPr lang="en-US" altLang="ko-KR" baseline="0" dirty="0" err="1" smtClean="0"/>
              <a:t>RTS는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유닛의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능력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보다는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운용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방식이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게임의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성패를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좌우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두가지를</a:t>
            </a:r>
            <a:r>
              <a:rPr lang="ko-KR" altLang="en-US" baseline="0" dirty="0" smtClean="0"/>
              <a:t> 섞으면 </a:t>
            </a:r>
            <a:r>
              <a:rPr lang="en-US" altLang="ko-KR" baseline="0" dirty="0" err="1" smtClean="0"/>
              <a:t>FPS가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너무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두드러져서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RTS가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쓸모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없어지는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상황이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발생</a:t>
            </a:r>
            <a:r>
              <a:rPr lang="en-US" altLang="ko-KR" baseline="0" dirty="0" smtClean="0"/>
              <a:t> 할 수 </a:t>
            </a:r>
            <a:r>
              <a:rPr lang="en-US" altLang="ko-KR" baseline="0" dirty="0" err="1" smtClean="0"/>
              <a:t>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그래서 저희는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무기와 총알의 수에 약간의 제한을 두었습니다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8840-D1EB-41AA-81D0-02AB30A533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8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05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4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53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53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14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9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8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7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2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100000">
              <a:schemeClr val="tx1"/>
            </a:gs>
            <a:gs pos="45000">
              <a:srgbClr val="000B2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8A79-80F2-421A-9559-AA3027B62928}" type="datetimeFigureOut">
              <a:rPr lang="ko-KR" altLang="en-US" smtClean="0"/>
              <a:t>2016-05-22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9CADF-A613-45AE-815B-7A49E5983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5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23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slide" Target="slide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slide" Target="slide21.xml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729" y="2314043"/>
            <a:ext cx="2466542" cy="2229914"/>
          </a:xfrm>
          <a:prstGeom prst="rect">
            <a:avLst/>
          </a:prstGeom>
          <a:effectLst>
            <a:reflection blurRad="63500" stA="17000" endPos="63000" dist="317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40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7" y="2520363"/>
            <a:ext cx="6524606" cy="36700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0" y="2520363"/>
            <a:ext cx="3879965" cy="34494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5" y="525634"/>
            <a:ext cx="7092370" cy="3989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CCECFF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1904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1798" y="2628781"/>
            <a:ext cx="4320413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5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Camera</a:t>
            </a:r>
            <a:endParaRPr lang="ko-KR" altLang="en-US" sz="95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14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3" y="1021496"/>
            <a:ext cx="8560014" cy="48150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8896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7491" y="2849057"/>
            <a:ext cx="4324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Tablet</a:t>
            </a:r>
            <a:endParaRPr lang="ko-KR" altLang="en-US" sz="12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9479" y="1823770"/>
            <a:ext cx="577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alpha val="20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Play</a:t>
            </a:r>
            <a:endParaRPr lang="ko-KR" altLang="en-US" sz="1600" dirty="0">
              <a:solidFill>
                <a:schemeClr val="bg1">
                  <a:alpha val="20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4569" y="234297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alpha val="30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PPL</a:t>
            </a:r>
            <a:endParaRPr lang="ko-KR" altLang="en-US" sz="4800" dirty="0">
              <a:solidFill>
                <a:schemeClr val="bg1">
                  <a:alpha val="30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70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8" y="311154"/>
            <a:ext cx="5378824" cy="36014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사다리꼴 5"/>
          <p:cNvSpPr/>
          <p:nvPr/>
        </p:nvSpPr>
        <p:spPr>
          <a:xfrm rot="652564">
            <a:off x="4549630" y="2462668"/>
            <a:ext cx="1920111" cy="792299"/>
          </a:xfrm>
          <a:prstGeom prst="trapezoid">
            <a:avLst>
              <a:gd name="adj" fmla="val 16421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04" y="827351"/>
            <a:ext cx="7222992" cy="4062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5" y="1126671"/>
            <a:ext cx="8513910" cy="47890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006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608"/>
            <a:ext cx="9144000" cy="56887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6" y="783770"/>
            <a:ext cx="4632544" cy="3550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30" y="4295374"/>
            <a:ext cx="2620255" cy="16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0.44444 0.37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2" y="18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7420" y="2628781"/>
            <a:ext cx="258917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5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TCP</a:t>
            </a:r>
            <a:endParaRPr lang="ko-KR" altLang="en-US" sz="95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2062" y="4087540"/>
            <a:ext cx="1532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PC</a:t>
            </a:r>
            <a:endParaRPr lang="ko-KR" altLang="en-US" sz="8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1874" y="5010600"/>
            <a:ext cx="3467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Android</a:t>
            </a:r>
            <a:endParaRPr lang="ko-KR" altLang="en-US" sz="72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40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0154" y="2849057"/>
            <a:ext cx="31390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PPL</a:t>
            </a:r>
            <a:endParaRPr lang="ko-KR" altLang="en-US" sz="12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2045" y="205636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>
                    <a:alpha val="30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Play</a:t>
            </a:r>
            <a:endParaRPr lang="ko-KR" altLang="en-US" sz="3600" dirty="0">
              <a:solidFill>
                <a:schemeClr val="bg1">
                  <a:alpha val="30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97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3" y="1042980"/>
            <a:ext cx="8560014" cy="47720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0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2560" y="2849057"/>
            <a:ext cx="3134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Play</a:t>
            </a:r>
            <a:endParaRPr lang="ko-KR" altLang="en-US" sz="12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5057" y="2056364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>
                    <a:alpha val="30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QA</a:t>
            </a:r>
            <a:endParaRPr lang="ko-KR" altLang="en-US" sz="3600" dirty="0">
              <a:solidFill>
                <a:schemeClr val="bg1">
                  <a:alpha val="30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401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729" y="2314043"/>
            <a:ext cx="2466542" cy="2229914"/>
          </a:xfrm>
          <a:prstGeom prst="rect">
            <a:avLst/>
          </a:prstGeom>
          <a:effectLst>
            <a:reflection blurRad="63500" stA="17000" endPos="63000" dist="317500" dir="5400000" sy="-100000" algn="bl" rotWithShape="0"/>
          </a:effectLst>
        </p:spPr>
      </p:pic>
      <p:grpSp>
        <p:nvGrpSpPr>
          <p:cNvPr id="7" name="그룹 6"/>
          <p:cNvGrpSpPr/>
          <p:nvPr/>
        </p:nvGrpSpPr>
        <p:grpSpPr>
          <a:xfrm>
            <a:off x="177535" y="1877944"/>
            <a:ext cx="8796548" cy="3024420"/>
            <a:chOff x="177535" y="1877944"/>
            <a:chExt cx="8796548" cy="30244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21" y="1955636"/>
              <a:ext cx="2215162" cy="2946728"/>
            </a:xfrm>
            <a:prstGeom prst="rect">
              <a:avLst/>
            </a:prstGeom>
            <a:effectLst>
              <a:reflection blurRad="254000" stA="30000" endPos="65000" dist="266700" dir="5400000" sy="-100000" algn="bl" rotWithShape="0"/>
            </a:effectLst>
            <a:scene3d>
              <a:camera prst="perspectiveContrastingLeftFacing" fov="4500000">
                <a:rot lat="300000" lon="2100000" rev="0"/>
              </a:camera>
              <a:lightRig rig="threePt" dir="t"/>
            </a:scene3d>
            <a:sp3d prstMaterial="matte">
              <a:bevelT/>
            </a:sp3d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119" y="2283015"/>
              <a:ext cx="1897278" cy="2529705"/>
            </a:xfrm>
            <a:prstGeom prst="rect">
              <a:avLst/>
            </a:prstGeom>
            <a:ln>
              <a:noFill/>
            </a:ln>
            <a:effectLst>
              <a:reflection blurRad="254000" stA="30000" endPos="65000" dist="266700" dir="5400000" sy="-100000" algn="bl" rotWithShape="0"/>
            </a:effectLst>
            <a:scene3d>
              <a:camera prst="perspectiveContrastingLeftFacing" fov="2700000">
                <a:rot lat="300000" lon="21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840" b="4301"/>
            <a:stretch/>
          </p:blipFill>
          <p:spPr>
            <a:xfrm>
              <a:off x="2423065" y="1877944"/>
              <a:ext cx="1815769" cy="2946728"/>
            </a:xfrm>
            <a:prstGeom prst="rect">
              <a:avLst/>
            </a:prstGeom>
            <a:ln>
              <a:noFill/>
            </a:ln>
            <a:effectLst>
              <a:reflection blurRad="254000" stA="30000" endPos="65000" dist="2667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35" y="1958142"/>
              <a:ext cx="2203686" cy="2938248"/>
            </a:xfrm>
            <a:prstGeom prst="rect">
              <a:avLst/>
            </a:prstGeom>
            <a:ln>
              <a:noFill/>
            </a:ln>
            <a:effectLst>
              <a:reflection blurRad="254000" stA="30000" endPos="65000" dist="266700" dir="5400000" sy="-100000" algn="bl" rotWithShape="0"/>
            </a:effectLst>
            <a:scene3d>
              <a:camera prst="perspectiveContrastingLeftFacing" fov="4200000">
                <a:rot lat="300000" lon="195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sp>
        <p:nvSpPr>
          <p:cNvPr id="8" name="TextBox 7"/>
          <p:cNvSpPr txBox="1"/>
          <p:nvPr/>
        </p:nvSpPr>
        <p:spPr>
          <a:xfrm>
            <a:off x="7396170" y="1454150"/>
            <a:ext cx="877163" cy="369332"/>
          </a:xfrm>
          <a:prstGeom prst="rect">
            <a:avLst/>
          </a:prstGeom>
          <a:noFill/>
          <a:scene3d>
            <a:camera prst="perspectiveFront" fov="4500000">
              <a:rot lat="20399999" lon="21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김동룡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796" y="1454150"/>
            <a:ext cx="877163" cy="369332"/>
          </a:xfrm>
          <a:prstGeom prst="rect">
            <a:avLst/>
          </a:prstGeom>
          <a:noFill/>
          <a:scene3d>
            <a:camera prst="perspectiveFront" fov="4500000">
              <a:rot lat="20400000" lon="19499998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민성윤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2367" y="1860614"/>
            <a:ext cx="877163" cy="369332"/>
          </a:xfrm>
          <a:prstGeom prst="rect">
            <a:avLst/>
          </a:prstGeom>
          <a:noFill/>
          <a:scene3d>
            <a:camera prst="perspectiveFront" fov="4500000">
              <a:rot lat="20999997" lon="19799999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김성균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7439" y="1877944"/>
            <a:ext cx="877163" cy="369332"/>
          </a:xfrm>
          <a:prstGeom prst="rect">
            <a:avLst/>
          </a:prstGeom>
          <a:noFill/>
          <a:scene3d>
            <a:camera prst="perspectiveFront" fov="4500000">
              <a:rot lat="21299994" lon="21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김은호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5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15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xfrm>
            <a:off x="713286" y="3686386"/>
            <a:ext cx="1708584" cy="6647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2405" y="3145448"/>
            <a:ext cx="1959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Q A</a:t>
            </a:r>
            <a:endParaRPr lang="ko-KR" altLang="en-US" sz="8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51" y="3718190"/>
            <a:ext cx="425227" cy="425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7" y="3813251"/>
            <a:ext cx="460580" cy="4081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21" y="3710167"/>
            <a:ext cx="454793" cy="454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17" y="3791589"/>
            <a:ext cx="494922" cy="4949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99" y="3784820"/>
            <a:ext cx="515653" cy="5156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5" y="3799897"/>
            <a:ext cx="851439" cy="3435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869685"/>
            <a:ext cx="990600" cy="295275"/>
          </a:xfrm>
          <a:prstGeom prst="rect">
            <a:avLst/>
          </a:prstGeom>
        </p:spPr>
      </p:pic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2683181" y="4617474"/>
            <a:ext cx="770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RTS</a:t>
            </a:r>
            <a:endParaRPr lang="ko-KR" altLang="en-US" sz="24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4" name="TextBox 13">
            <a:hlinkClick r:id="rId12" action="ppaction://hlinksldjump"/>
          </p:cNvPr>
          <p:cNvSpPr txBox="1"/>
          <p:nvPr/>
        </p:nvSpPr>
        <p:spPr>
          <a:xfrm>
            <a:off x="2683181" y="5689391"/>
            <a:ext cx="90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Story</a:t>
            </a:r>
            <a:endParaRPr lang="ko-KR" altLang="en-US" sz="24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674" y="5991969"/>
            <a:ext cx="120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Control</a:t>
            </a:r>
            <a:endParaRPr lang="ko-KR" altLang="en-US" sz="24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6" name="TextBox 15">
            <a:hlinkClick r:id="rId13" action="ppaction://hlinksldjump"/>
          </p:cNvPr>
          <p:cNvSpPr txBox="1"/>
          <p:nvPr/>
        </p:nvSpPr>
        <p:spPr>
          <a:xfrm>
            <a:off x="5177946" y="451142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PPL</a:t>
            </a:r>
            <a:endParaRPr lang="ko-KR" altLang="en-US" sz="24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5620" y="5991970"/>
            <a:ext cx="1341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Protocal</a:t>
            </a:r>
            <a:endParaRPr lang="ko-KR" altLang="en-US" sz="24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7946" y="5889256"/>
            <a:ext cx="1036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Drone</a:t>
            </a:r>
            <a:endParaRPr lang="ko-KR" altLang="en-US" sz="24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0396" y="5015619"/>
            <a:ext cx="1086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Unreal</a:t>
            </a:r>
            <a:endParaRPr lang="ko-KR" altLang="en-US" sz="24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659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 action="ppaction://hlinksldjump"/>
          </p:cNvPr>
          <p:cNvSpPr txBox="1"/>
          <p:nvPr/>
        </p:nvSpPr>
        <p:spPr>
          <a:xfrm>
            <a:off x="207761" y="0"/>
            <a:ext cx="1959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Q A</a:t>
            </a:r>
            <a:endParaRPr lang="ko-KR" altLang="en-US" sz="8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49" y="1444667"/>
            <a:ext cx="7110291" cy="51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910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207761" y="0"/>
            <a:ext cx="1959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Q A</a:t>
            </a:r>
            <a:endParaRPr lang="ko-KR" altLang="en-US" sz="8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61" y="1747203"/>
            <a:ext cx="8749353" cy="47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1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207761" y="0"/>
            <a:ext cx="1959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Q A</a:t>
            </a:r>
            <a:endParaRPr lang="ko-KR" altLang="en-US" sz="8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61" y="1323439"/>
            <a:ext cx="8693962" cy="52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57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834" y="2459504"/>
            <a:ext cx="40623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Game</a:t>
            </a:r>
            <a:endParaRPr lang="ko-KR" altLang="en-US" sz="12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05" y="1727250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>
                    <a:alpha val="62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C++</a:t>
            </a:r>
            <a:endParaRPr lang="ko-KR" altLang="en-US" sz="1100" dirty="0">
              <a:solidFill>
                <a:schemeClr val="bg1">
                  <a:alpha val="62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8401" y="2091720"/>
            <a:ext cx="635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alpha val="49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Unreal</a:t>
            </a:r>
            <a:endParaRPr lang="ko-KR" altLang="en-US" sz="1200" dirty="0">
              <a:solidFill>
                <a:schemeClr val="bg1">
                  <a:alpha val="49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3729" y="6112980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FPS</a:t>
            </a:r>
            <a:endParaRPr lang="ko-KR" altLang="en-US" sz="32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24989" y="4542661"/>
            <a:ext cx="62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RTS</a:t>
            </a:r>
            <a:endParaRPr lang="ko-KR" altLang="en-US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800" y="5832784"/>
            <a:ext cx="1040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RPG</a:t>
            </a:r>
            <a:endParaRPr lang="ko-KR" altLang="en-US" sz="32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3928" y="5540396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REG</a:t>
            </a:r>
            <a:endParaRPr lang="ko-KR" altLang="en-US" sz="4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8066" y="4762966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Running</a:t>
            </a:r>
            <a:endParaRPr lang="ko-KR" altLang="en-US" sz="28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57868" y="5266041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Puzzle</a:t>
            </a:r>
            <a:endParaRPr lang="ko-KR" altLang="en-US" sz="2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6468" y="2302878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bg1">
                    <a:alpha val="62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Git</a:t>
            </a:r>
            <a:endParaRPr lang="ko-KR" altLang="en-US" sz="1600" dirty="0">
              <a:solidFill>
                <a:schemeClr val="bg1">
                  <a:alpha val="62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3179" y="2502933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alpha val="62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Blander</a:t>
            </a:r>
            <a:endParaRPr lang="ko-KR" altLang="en-US" sz="1200" dirty="0">
              <a:solidFill>
                <a:schemeClr val="bg1">
                  <a:alpha val="62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8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7405" y="2613392"/>
            <a:ext cx="68691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SINKHOLE</a:t>
            </a:r>
            <a:endParaRPr lang="ko-KR" altLang="en-US" sz="10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8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0498" y="2849057"/>
            <a:ext cx="57583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Concept</a:t>
            </a:r>
            <a:endParaRPr lang="ko-KR" altLang="en-US" sz="120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1008" y="1823770"/>
            <a:ext cx="874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alpha val="20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Tablet</a:t>
            </a:r>
            <a:endParaRPr lang="ko-KR" altLang="en-US" sz="2000" dirty="0">
              <a:solidFill>
                <a:schemeClr val="bg1">
                  <a:alpha val="20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89154" y="2342970"/>
            <a:ext cx="2515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alpha val="30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FPS+RTS</a:t>
            </a:r>
            <a:endParaRPr lang="ko-KR" altLang="en-US" sz="4000" dirty="0">
              <a:solidFill>
                <a:schemeClr val="bg1">
                  <a:alpha val="30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20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91989" y="2254685"/>
            <a:ext cx="7360022" cy="407722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91989" y="2254685"/>
            <a:ext cx="7360022" cy="40772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698" y="281761"/>
            <a:ext cx="4143302" cy="62285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7050" y="174669"/>
            <a:ext cx="2591600" cy="43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29198" y="3119233"/>
            <a:ext cx="58979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5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FPS+RTS</a:t>
            </a:r>
            <a:endParaRPr lang="ko-KR" altLang="en-US" sz="95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9785" y="1823770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alpha val="20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PPL</a:t>
            </a:r>
            <a:endParaRPr lang="ko-KR" altLang="en-US" sz="2000" dirty="0">
              <a:solidFill>
                <a:schemeClr val="bg1">
                  <a:alpha val="20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4798" y="2342970"/>
            <a:ext cx="156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alpha val="30000"/>
                  </a:schemeClr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Tablet</a:t>
            </a:r>
            <a:endParaRPr lang="ko-KR" altLang="en-US" sz="4000" dirty="0">
              <a:solidFill>
                <a:schemeClr val="bg1">
                  <a:alpha val="30000"/>
                </a:schemeClr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2539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3667" y="2628781"/>
            <a:ext cx="4456669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500" dirty="0" smtClean="0">
                <a:solidFill>
                  <a:schemeClr val="bg1"/>
                </a:solidFill>
                <a:effectLst>
                  <a:reflection blurRad="127000" stA="30000" endPos="71000" dist="63500" dir="5400000" sy="-100000" algn="bl" rotWithShape="0"/>
                </a:effectLst>
                <a:latin typeface="Bodoni Bd BT" pitchFamily="2" charset="0"/>
              </a:rPr>
              <a:t>Balance</a:t>
            </a:r>
            <a:endParaRPr lang="ko-KR" altLang="en-US" sz="9500" dirty="0">
              <a:solidFill>
                <a:schemeClr val="bg1"/>
              </a:solidFill>
              <a:effectLst>
                <a:reflection blurRad="127000" stA="30000" endPos="71000" dist="63500" dir="5400000" sy="-100000" algn="bl" rotWithShape="0"/>
              </a:effectLst>
              <a:latin typeface="Bodoni Bd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8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09" y="1017174"/>
            <a:ext cx="8575382" cy="4823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825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3071</TotalTime>
  <Words>554</Words>
  <Application>Microsoft Office PowerPoint</Application>
  <PresentationFormat>화면 슬라이드 쇼(4:3)</PresentationFormat>
  <Paragraphs>173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HY바다M</vt:lpstr>
      <vt:lpstr>맑은 고딕</vt:lpstr>
      <vt:lpstr>Arial</vt:lpstr>
      <vt:lpstr>Bodoni Bd BT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0xFF00FF00</dc:creator>
  <cp:lastModifiedBy>0xFF00FF00</cp:lastModifiedBy>
  <cp:revision>89</cp:revision>
  <dcterms:created xsi:type="dcterms:W3CDTF">2016-05-12T14:31:52Z</dcterms:created>
  <dcterms:modified xsi:type="dcterms:W3CDTF">2016-05-22T09:59:16Z</dcterms:modified>
</cp:coreProperties>
</file>